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05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57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80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92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57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16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66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2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78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3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082A3C-96CA-4ADD-A13C-85626B0453AC}" type="datetimeFigureOut">
              <a:rPr lang="it-IT" smtClean="0"/>
              <a:t>02/02/2016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8DAAE9-5168-49C6-B77D-67BD0DFC5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51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revision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0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Interrogative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401838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Examples</a:t>
            </a:r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play</a:t>
            </a:r>
            <a:r>
              <a:rPr lang="it-IT" dirty="0" smtClean="0"/>
              <a:t> football </a:t>
            </a:r>
            <a:r>
              <a:rPr lang="it-IT" dirty="0" err="1" smtClean="0"/>
              <a:t>yesterday</a:t>
            </a:r>
            <a:r>
              <a:rPr lang="it-IT" dirty="0" smtClean="0"/>
              <a:t>? Yes, I </a:t>
            </a:r>
            <a:r>
              <a:rPr lang="it-IT" dirty="0" err="1" smtClean="0"/>
              <a:t>did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the </a:t>
            </a:r>
            <a:r>
              <a:rPr lang="it-IT" dirty="0" err="1" smtClean="0">
                <a:solidFill>
                  <a:srgbClr val="0070C0"/>
                </a:solidFill>
              </a:rPr>
              <a:t>students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do</a:t>
            </a:r>
            <a:r>
              <a:rPr lang="it-IT" dirty="0" smtClean="0"/>
              <a:t> a test on </a:t>
            </a:r>
            <a:r>
              <a:rPr lang="it-IT" dirty="0" err="1" smtClean="0"/>
              <a:t>Monday</a:t>
            </a:r>
            <a:r>
              <a:rPr lang="it-IT" dirty="0" smtClean="0"/>
              <a:t>? No,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didn’t</a:t>
            </a:r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your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mum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go</a:t>
            </a:r>
            <a:r>
              <a:rPr lang="it-IT" dirty="0" smtClean="0"/>
              <a:t> to work last week? </a:t>
            </a:r>
            <a:r>
              <a:rPr lang="it-IT" dirty="0"/>
              <a:t>Y</a:t>
            </a:r>
            <a:r>
              <a:rPr lang="it-IT" dirty="0" smtClean="0"/>
              <a:t>es,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did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finish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projects</a:t>
            </a:r>
            <a:r>
              <a:rPr lang="it-IT" dirty="0" smtClean="0"/>
              <a:t>? No,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didn’t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the </a:t>
            </a:r>
            <a:r>
              <a:rPr lang="it-IT" dirty="0" err="1" smtClean="0">
                <a:solidFill>
                  <a:srgbClr val="0070C0"/>
                </a:solidFill>
              </a:rPr>
              <a:t>teacher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give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homework</a:t>
            </a:r>
            <a:r>
              <a:rPr lang="it-IT" dirty="0" smtClean="0"/>
              <a:t>? Yes, he </a:t>
            </a:r>
            <a:r>
              <a:rPr lang="it-IT" dirty="0" err="1" smtClean="0"/>
              <a:t>did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sz="900" dirty="0" smtClean="0"/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0000"/>
                </a:solidFill>
              </a:rPr>
              <a:t>Ricorda: 	A</a:t>
            </a:r>
            <a:r>
              <a:rPr lang="it-IT" sz="4400" b="1" dirty="0" smtClean="0"/>
              <a:t> + </a:t>
            </a:r>
            <a:r>
              <a:rPr lang="it-IT" sz="4400" b="1" dirty="0" smtClean="0">
                <a:solidFill>
                  <a:srgbClr val="0070C0"/>
                </a:solidFill>
              </a:rPr>
              <a:t>S</a:t>
            </a:r>
            <a:r>
              <a:rPr lang="it-IT" sz="4400" b="1" dirty="0" smtClean="0"/>
              <a:t> + </a:t>
            </a:r>
            <a:r>
              <a:rPr lang="it-IT" sz="4400" b="1" dirty="0" smtClean="0">
                <a:solidFill>
                  <a:srgbClr val="00B050"/>
                </a:solidFill>
              </a:rPr>
              <a:t>V</a:t>
            </a:r>
            <a:r>
              <a:rPr lang="it-IT" sz="4400" b="1" dirty="0" smtClean="0"/>
              <a:t> + (…)?</a:t>
            </a:r>
          </a:p>
        </p:txBody>
      </p:sp>
    </p:spTree>
    <p:extLst>
      <p:ext uri="{BB962C8B-B14F-4D97-AF65-F5344CB8AC3E}">
        <p14:creationId xmlns:p14="http://schemas.microsoft.com/office/powerpoint/2010/main" val="534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Interrogative </a:t>
            </a:r>
            <a:r>
              <a:rPr lang="it-IT" dirty="0" err="1" smtClean="0"/>
              <a:t>form</a:t>
            </a:r>
            <a:r>
              <a:rPr lang="it-IT" dirty="0" smtClean="0"/>
              <a:t> – WH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2596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000" b="1" dirty="0" smtClean="0">
                <a:solidFill>
                  <a:srgbClr val="FF0000"/>
                </a:solidFill>
              </a:rPr>
              <a:t>WH + </a:t>
            </a:r>
            <a:r>
              <a:rPr lang="it-IT" sz="6000" b="1" dirty="0" err="1">
                <a:solidFill>
                  <a:srgbClr val="FF0000"/>
                </a:solidFill>
              </a:rPr>
              <a:t>d</a:t>
            </a:r>
            <a:r>
              <a:rPr lang="it-IT" sz="6000" b="1" dirty="0" err="1" smtClean="0">
                <a:solidFill>
                  <a:srgbClr val="FF0000"/>
                </a:solidFill>
              </a:rPr>
              <a:t>id</a:t>
            </a:r>
            <a:r>
              <a:rPr lang="it-IT" sz="6000" dirty="0" smtClean="0"/>
              <a:t> + </a:t>
            </a:r>
            <a:r>
              <a:rPr lang="it-IT" sz="6000" dirty="0"/>
              <a:t>s</a:t>
            </a:r>
            <a:r>
              <a:rPr lang="it-IT" sz="6000" dirty="0" smtClean="0"/>
              <a:t>oggetto + verbo ?</a:t>
            </a:r>
          </a:p>
          <a:p>
            <a:pPr marL="0" indent="0">
              <a:buNone/>
            </a:pPr>
            <a:r>
              <a:rPr lang="it-IT" sz="4000" dirty="0" smtClean="0"/>
              <a:t>		</a:t>
            </a:r>
            <a:r>
              <a:rPr lang="it-IT" sz="4000" dirty="0"/>
              <a:t> </a:t>
            </a:r>
            <a:r>
              <a:rPr lang="it-IT" sz="4000" dirty="0" smtClean="0"/>
              <a:t>   	</a:t>
            </a:r>
            <a:r>
              <a:rPr lang="it-IT" sz="4000" dirty="0"/>
              <a:t>	</a:t>
            </a:r>
            <a:r>
              <a:rPr lang="it-IT" sz="4000" dirty="0" smtClean="0"/>
              <a:t>				(forma base)</a:t>
            </a:r>
          </a:p>
          <a:p>
            <a:pPr marL="0" indent="0">
              <a:buNone/>
            </a:pPr>
            <a:endParaRPr lang="it-IT" sz="800" dirty="0" smtClean="0"/>
          </a:p>
          <a:p>
            <a:pPr marL="0" indent="0">
              <a:buNone/>
            </a:pPr>
            <a:r>
              <a:rPr lang="it-IT" sz="4000" dirty="0" smtClean="0"/>
              <a:t>Parola interrogativa (WH) + Ausiliare (A) + soggetto (S) + verbo (V)? </a:t>
            </a:r>
          </a:p>
          <a:p>
            <a:pPr marL="0" indent="0">
              <a:buNone/>
            </a:pPr>
            <a:r>
              <a:rPr lang="it-IT" sz="4000" dirty="0" smtClean="0"/>
              <a:t>WH + A + S + V?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339144" y="2125014"/>
            <a:ext cx="11513712" cy="21378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2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Interrogative </a:t>
            </a:r>
            <a:r>
              <a:rPr lang="it-IT" dirty="0" err="1" smtClean="0"/>
              <a:t>form</a:t>
            </a:r>
            <a:r>
              <a:rPr lang="it-IT" dirty="0" smtClean="0"/>
              <a:t> – WH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58732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Examples</a:t>
            </a:r>
            <a:endParaRPr lang="it-IT" dirty="0" smtClean="0"/>
          </a:p>
          <a:p>
            <a:r>
              <a:rPr lang="it-IT" dirty="0" err="1" smtClean="0">
                <a:solidFill>
                  <a:srgbClr val="FFC000"/>
                </a:solidFill>
              </a:rPr>
              <a:t>Where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</a:t>
            </a:r>
            <a:r>
              <a:rPr lang="it-IT" dirty="0" err="1" smtClean="0">
                <a:solidFill>
                  <a:srgbClr val="FF0000"/>
                </a:solidFill>
              </a:rPr>
              <a:t>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you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go </a:t>
            </a:r>
            <a:r>
              <a:rPr lang="it-IT" dirty="0" smtClean="0"/>
              <a:t>last night? I </a:t>
            </a:r>
            <a:r>
              <a:rPr lang="it-IT" dirty="0" err="1" smtClean="0"/>
              <a:t>went</a:t>
            </a:r>
            <a:r>
              <a:rPr lang="it-IT" dirty="0" smtClean="0"/>
              <a:t> to the cinema.</a:t>
            </a:r>
          </a:p>
          <a:p>
            <a:r>
              <a:rPr lang="it-IT" dirty="0" err="1" smtClean="0">
                <a:solidFill>
                  <a:srgbClr val="FFC000"/>
                </a:solidFill>
              </a:rPr>
              <a:t>When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the </a:t>
            </a:r>
            <a:r>
              <a:rPr lang="it-IT" dirty="0" err="1" smtClean="0">
                <a:solidFill>
                  <a:srgbClr val="0070C0"/>
                </a:solidFill>
              </a:rPr>
              <a:t>children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play</a:t>
            </a:r>
            <a:r>
              <a:rPr lang="it-IT" dirty="0" smtClean="0"/>
              <a:t> football? On </a:t>
            </a:r>
            <a:r>
              <a:rPr lang="it-IT" dirty="0" err="1" smtClean="0"/>
              <a:t>Monday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FFC000"/>
                </a:solidFill>
              </a:rPr>
              <a:t>What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d</a:t>
            </a:r>
            <a:r>
              <a:rPr lang="it-IT" dirty="0" err="1" smtClean="0">
                <a:solidFill>
                  <a:srgbClr val="FF0000"/>
                </a:solidFill>
              </a:rPr>
              <a:t>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your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mum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buy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supermarket?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bought</a:t>
            </a:r>
            <a:r>
              <a:rPr lang="it-IT" dirty="0" smtClean="0"/>
              <a:t> some </a:t>
            </a:r>
            <a:r>
              <a:rPr lang="it-IT" dirty="0" err="1" smtClean="0"/>
              <a:t>apples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 err="1" smtClean="0">
                <a:solidFill>
                  <a:srgbClr val="FFC000"/>
                </a:solidFill>
              </a:rPr>
              <a:t>Who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did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they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meet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airport</a:t>
            </a:r>
            <a:r>
              <a:rPr lang="it-IT" dirty="0" smtClean="0"/>
              <a:t>?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met</a:t>
            </a:r>
            <a:r>
              <a:rPr lang="it-IT" dirty="0" smtClean="0"/>
              <a:t> </a:t>
            </a:r>
            <a:r>
              <a:rPr lang="it-IT" dirty="0" err="1"/>
              <a:t>t</a:t>
            </a:r>
            <a:r>
              <a:rPr lang="it-IT" dirty="0" err="1" smtClean="0"/>
              <a:t>heir</a:t>
            </a:r>
            <a:r>
              <a:rPr lang="it-IT" dirty="0" smtClean="0"/>
              <a:t> </a:t>
            </a:r>
            <a:r>
              <a:rPr lang="it-IT" dirty="0" err="1" smtClean="0"/>
              <a:t>parents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0000"/>
                </a:solidFill>
              </a:rPr>
              <a:t>  Ricorda: 	</a:t>
            </a:r>
            <a:r>
              <a:rPr lang="it-IT" sz="4400" b="1" dirty="0" smtClean="0">
                <a:solidFill>
                  <a:srgbClr val="FFC000"/>
                </a:solidFill>
              </a:rPr>
              <a:t>WH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smtClean="0"/>
              <a:t>+ </a:t>
            </a:r>
            <a:r>
              <a:rPr lang="it-IT" sz="4400" b="1" dirty="0" smtClean="0">
                <a:solidFill>
                  <a:srgbClr val="FF0000"/>
                </a:solidFill>
              </a:rPr>
              <a:t>A</a:t>
            </a:r>
            <a:r>
              <a:rPr lang="it-IT" sz="4400" b="1" dirty="0" smtClean="0"/>
              <a:t> + </a:t>
            </a:r>
            <a:r>
              <a:rPr lang="it-IT" sz="4400" b="1" dirty="0" smtClean="0">
                <a:solidFill>
                  <a:srgbClr val="0070C0"/>
                </a:solidFill>
              </a:rPr>
              <a:t>S</a:t>
            </a:r>
            <a:r>
              <a:rPr lang="it-IT" sz="4400" b="1" dirty="0" smtClean="0"/>
              <a:t> + </a:t>
            </a:r>
            <a:r>
              <a:rPr lang="it-IT" sz="4400" b="1" dirty="0" smtClean="0">
                <a:solidFill>
                  <a:srgbClr val="00B050"/>
                </a:solidFill>
              </a:rPr>
              <a:t>V</a:t>
            </a:r>
            <a:r>
              <a:rPr lang="it-IT" sz="4400" b="1" dirty="0" smtClean="0"/>
              <a:t> + (…)?</a:t>
            </a:r>
          </a:p>
        </p:txBody>
      </p:sp>
    </p:spTree>
    <p:extLst>
      <p:ext uri="{BB962C8B-B14F-4D97-AF65-F5344CB8AC3E}">
        <p14:creationId xmlns:p14="http://schemas.microsoft.com/office/powerpoint/2010/main" val="170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Affirmative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38838"/>
            <a:ext cx="10972800" cy="4525963"/>
          </a:xfrm>
        </p:spPr>
        <p:txBody>
          <a:bodyPr/>
          <a:lstStyle/>
          <a:p>
            <a:r>
              <a:rPr lang="it-IT" dirty="0" smtClean="0"/>
              <a:t>Regular </a:t>
            </a:r>
            <a:r>
              <a:rPr lang="it-IT" dirty="0" err="1" smtClean="0"/>
              <a:t>verbs</a:t>
            </a:r>
            <a:r>
              <a:rPr lang="it-IT" dirty="0" smtClean="0"/>
              <a:t>:</a:t>
            </a:r>
          </a:p>
          <a:p>
            <a:pPr marL="0" indent="0" algn="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6600" dirty="0" smtClean="0"/>
              <a:t>Soggetto + verbo + ed</a:t>
            </a:r>
          </a:p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(un’unica forma per tutte le persone)</a:t>
            </a:r>
          </a:p>
          <a:p>
            <a:pPr marL="0" indent="0">
              <a:buNone/>
            </a:pPr>
            <a:endParaRPr lang="it-IT" sz="6600" dirty="0"/>
          </a:p>
        </p:txBody>
      </p:sp>
      <p:sp>
        <p:nvSpPr>
          <p:cNvPr id="4" name="Rettangolo 3"/>
          <p:cNvSpPr/>
          <p:nvPr/>
        </p:nvSpPr>
        <p:spPr>
          <a:xfrm>
            <a:off x="4816699" y="2833352"/>
            <a:ext cx="4314422" cy="12234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2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Affirmative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Regular </a:t>
            </a:r>
            <a:r>
              <a:rPr lang="it-IT" dirty="0" err="1" smtClean="0"/>
              <a:t>verbs</a:t>
            </a:r>
            <a:r>
              <a:rPr lang="it-IT" dirty="0"/>
              <a:t> </a:t>
            </a:r>
            <a:r>
              <a:rPr lang="it-IT" dirty="0" smtClean="0"/>
              <a:t>- </a:t>
            </a:r>
            <a:r>
              <a:rPr lang="it-IT" dirty="0" err="1" smtClean="0"/>
              <a:t>examples</a:t>
            </a:r>
            <a:endParaRPr lang="it-IT" dirty="0" smtClean="0"/>
          </a:p>
          <a:p>
            <a:r>
              <a:rPr lang="it-IT" dirty="0"/>
              <a:t>p</a:t>
            </a:r>
            <a:r>
              <a:rPr lang="it-IT" dirty="0" smtClean="0"/>
              <a:t>lay – </a:t>
            </a:r>
            <a:r>
              <a:rPr lang="it-IT" dirty="0" err="1" smtClean="0"/>
              <a:t>play</a:t>
            </a:r>
            <a:r>
              <a:rPr lang="it-IT" dirty="0" err="1" smtClean="0">
                <a:solidFill>
                  <a:srgbClr val="FF0000"/>
                </a:solidFill>
              </a:rPr>
              <a:t>ed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/>
              <a:t>w</a:t>
            </a:r>
            <a:r>
              <a:rPr lang="it-IT" dirty="0" smtClean="0"/>
              <a:t>ork – </a:t>
            </a:r>
            <a:r>
              <a:rPr lang="it-IT" dirty="0" err="1" smtClean="0"/>
              <a:t>work</a:t>
            </a:r>
            <a:r>
              <a:rPr lang="it-IT" dirty="0" err="1" smtClean="0">
                <a:solidFill>
                  <a:srgbClr val="FF0000"/>
                </a:solidFill>
              </a:rPr>
              <a:t>ed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/>
              <a:t>listen</a:t>
            </a:r>
            <a:r>
              <a:rPr lang="it-IT" dirty="0" smtClean="0"/>
              <a:t> – </a:t>
            </a:r>
            <a:r>
              <a:rPr lang="it-IT" dirty="0" err="1" smtClean="0"/>
              <a:t>listen</a:t>
            </a:r>
            <a:r>
              <a:rPr lang="it-IT" dirty="0" err="1" smtClean="0">
                <a:solidFill>
                  <a:srgbClr val="FF0000"/>
                </a:solidFill>
              </a:rPr>
              <a:t>ed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call - </a:t>
            </a:r>
            <a:r>
              <a:rPr lang="it-IT" dirty="0" err="1" smtClean="0"/>
              <a:t>call</a:t>
            </a:r>
            <a:r>
              <a:rPr lang="it-IT" dirty="0" err="1" smtClean="0">
                <a:solidFill>
                  <a:srgbClr val="FF0000"/>
                </a:solidFill>
              </a:rPr>
              <a:t>ed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Ricorda:</a:t>
            </a:r>
          </a:p>
          <a:p>
            <a:r>
              <a:rPr lang="it-IT" dirty="0" err="1" smtClean="0"/>
              <a:t>study</a:t>
            </a:r>
            <a:r>
              <a:rPr lang="it-IT" dirty="0" smtClean="0"/>
              <a:t> – </a:t>
            </a:r>
            <a:r>
              <a:rPr lang="it-IT" dirty="0" err="1" smtClean="0"/>
              <a:t>stud</a:t>
            </a:r>
            <a:r>
              <a:rPr lang="it-IT" dirty="0" err="1" smtClean="0">
                <a:solidFill>
                  <a:srgbClr val="FF0000"/>
                </a:solidFill>
              </a:rPr>
              <a:t>ied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/>
              <a:t>travel</a:t>
            </a:r>
            <a:r>
              <a:rPr lang="it-IT" dirty="0" smtClean="0"/>
              <a:t> – </a:t>
            </a:r>
            <a:r>
              <a:rPr lang="it-IT" dirty="0" err="1" smtClean="0"/>
              <a:t>travel</a:t>
            </a:r>
            <a:r>
              <a:rPr lang="it-IT" dirty="0" err="1" smtClean="0">
                <a:solidFill>
                  <a:srgbClr val="FF0000"/>
                </a:solidFill>
              </a:rPr>
              <a:t>led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/>
              <a:t>stop - </a:t>
            </a:r>
            <a:r>
              <a:rPr lang="it-IT" dirty="0" err="1" smtClean="0"/>
              <a:t>stop</a:t>
            </a:r>
            <a:r>
              <a:rPr lang="it-IT" dirty="0" err="1" smtClean="0">
                <a:solidFill>
                  <a:srgbClr val="FF0000"/>
                </a:solidFill>
              </a:rPr>
              <a:t>ped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Affirmative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Irregular</a:t>
            </a:r>
            <a:r>
              <a:rPr lang="it-IT" dirty="0" smtClean="0"/>
              <a:t> </a:t>
            </a:r>
            <a:r>
              <a:rPr lang="it-IT" dirty="0" err="1" smtClean="0"/>
              <a:t>verbs</a:t>
            </a:r>
            <a:r>
              <a:rPr lang="it-IT" dirty="0" smtClean="0"/>
              <a:t> (un’unica forma per tutte le persone)</a:t>
            </a:r>
          </a:p>
          <a:p>
            <a:pPr marL="0" indent="0" algn="r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6600" dirty="0" smtClean="0"/>
              <a:t>Soggetto + </a:t>
            </a:r>
            <a:r>
              <a:rPr lang="it-IT" sz="6000" dirty="0" smtClean="0"/>
              <a:t>passato irregolare</a:t>
            </a:r>
          </a:p>
          <a:p>
            <a:pPr marL="0" indent="0">
              <a:buNone/>
            </a:pPr>
            <a:r>
              <a:rPr lang="it-IT" sz="4400" dirty="0" smtClean="0"/>
              <a:t>					</a:t>
            </a:r>
            <a:r>
              <a:rPr lang="it-IT" sz="4000" dirty="0" smtClean="0"/>
              <a:t>(seconda colonna della 						</a:t>
            </a:r>
            <a:r>
              <a:rPr lang="it-IT" sz="4000" dirty="0" smtClean="0">
                <a:hlinkClick r:id="rId2" action="ppaction://hlinksldjump"/>
              </a:rPr>
              <a:t>tabella dei verbi irregolari</a:t>
            </a:r>
            <a:r>
              <a:rPr lang="it-IT" sz="4000" dirty="0" smtClean="0"/>
              <a:t>) </a:t>
            </a:r>
          </a:p>
          <a:p>
            <a:pPr marL="0" indent="0">
              <a:buNone/>
            </a:pPr>
            <a:endParaRPr lang="it-IT" sz="6600" dirty="0"/>
          </a:p>
        </p:txBody>
      </p:sp>
      <p:sp>
        <p:nvSpPr>
          <p:cNvPr id="4" name="Rettangolo 3"/>
          <p:cNvSpPr/>
          <p:nvPr/>
        </p:nvSpPr>
        <p:spPr>
          <a:xfrm>
            <a:off x="4816700" y="2978241"/>
            <a:ext cx="6765700" cy="27142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52" y="180304"/>
            <a:ext cx="5569496" cy="6370862"/>
          </a:xfrm>
        </p:spPr>
      </p:pic>
    </p:spTree>
    <p:extLst>
      <p:ext uri="{BB962C8B-B14F-4D97-AF65-F5344CB8AC3E}">
        <p14:creationId xmlns:p14="http://schemas.microsoft.com/office/powerpoint/2010/main" val="61939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Negative </a:t>
            </a:r>
            <a:r>
              <a:rPr lang="it-IT" dirty="0" err="1" smtClean="0"/>
              <a:t>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25963"/>
          </a:xfrm>
        </p:spPr>
        <p:txBody>
          <a:bodyPr/>
          <a:lstStyle/>
          <a:p>
            <a:r>
              <a:rPr lang="it-IT" dirty="0" smtClean="0"/>
              <a:t>per tutti i verbi (regolari e irregolari – un’unica forma per tutte le persone)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600" dirty="0" smtClean="0"/>
              <a:t>Soggetto + </a:t>
            </a:r>
            <a:r>
              <a:rPr lang="it-IT" sz="6600" b="1" dirty="0" err="1" smtClean="0">
                <a:solidFill>
                  <a:srgbClr val="FF0000"/>
                </a:solidFill>
              </a:rPr>
              <a:t>did</a:t>
            </a:r>
            <a:r>
              <a:rPr lang="it-IT" sz="6600" dirty="0" smtClean="0"/>
              <a:t> + </a:t>
            </a:r>
            <a:r>
              <a:rPr lang="it-IT" sz="6600" b="1" dirty="0" err="1" smtClean="0">
                <a:solidFill>
                  <a:srgbClr val="FF0000"/>
                </a:solidFill>
              </a:rPr>
              <a:t>not</a:t>
            </a:r>
            <a:r>
              <a:rPr lang="it-IT" sz="6600" dirty="0" smtClean="0"/>
              <a:t> + verbo</a:t>
            </a:r>
          </a:p>
          <a:p>
            <a:pPr marL="0" indent="0">
              <a:buNone/>
            </a:pPr>
            <a:r>
              <a:rPr lang="it-IT" sz="4000" dirty="0"/>
              <a:t>	</a:t>
            </a:r>
            <a:r>
              <a:rPr lang="it-IT" sz="4000" dirty="0" smtClean="0"/>
              <a:t>			</a:t>
            </a:r>
            <a:r>
              <a:rPr lang="it-IT" sz="4000" dirty="0"/>
              <a:t> </a:t>
            </a:r>
            <a:r>
              <a:rPr lang="it-IT" sz="4000" dirty="0" smtClean="0"/>
              <a:t>   		</a:t>
            </a:r>
            <a:r>
              <a:rPr lang="it-IT" sz="4000" b="1" dirty="0" err="1" smtClean="0">
                <a:solidFill>
                  <a:srgbClr val="FF0000"/>
                </a:solidFill>
              </a:rPr>
              <a:t>didn’t</a:t>
            </a:r>
            <a:r>
              <a:rPr lang="it-IT" sz="4000" dirty="0" smtClean="0"/>
              <a:t>	     (forma base)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4829577" y="3168203"/>
            <a:ext cx="7083380" cy="21378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Parentesi graffa aperta 4"/>
          <p:cNvSpPr/>
          <p:nvPr/>
        </p:nvSpPr>
        <p:spPr>
          <a:xfrm rot="16200000">
            <a:off x="6617002" y="2637430"/>
            <a:ext cx="321972" cy="352141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1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87517"/>
            <a:ext cx="10972800" cy="1143000"/>
          </a:xfrm>
        </p:spPr>
        <p:txBody>
          <a:bodyPr/>
          <a:lstStyle/>
          <a:p>
            <a:r>
              <a:rPr lang="it-IT" dirty="0" smtClean="0"/>
              <a:t>Negative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Examples</a:t>
            </a:r>
            <a:endParaRPr lang="it-IT" dirty="0" smtClean="0"/>
          </a:p>
          <a:p>
            <a:r>
              <a:rPr lang="it-IT" dirty="0"/>
              <a:t>p</a:t>
            </a:r>
            <a:r>
              <a:rPr lang="it-IT" dirty="0" smtClean="0"/>
              <a:t>lay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play</a:t>
            </a:r>
          </a:p>
          <a:p>
            <a:r>
              <a:rPr lang="it-IT" dirty="0"/>
              <a:t>w</a:t>
            </a:r>
            <a:r>
              <a:rPr lang="it-IT" dirty="0" smtClean="0"/>
              <a:t>ork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work</a:t>
            </a:r>
          </a:p>
          <a:p>
            <a:r>
              <a:rPr lang="it-IT" dirty="0" smtClean="0"/>
              <a:t>go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go</a:t>
            </a:r>
          </a:p>
          <a:p>
            <a:r>
              <a:rPr lang="it-IT" dirty="0" err="1" smtClean="0"/>
              <a:t>run</a:t>
            </a:r>
            <a:r>
              <a:rPr lang="it-IT" dirty="0" smtClean="0"/>
              <a:t>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run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stay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stay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197600" y="2089598"/>
            <a:ext cx="5384800" cy="4525963"/>
          </a:xfrm>
        </p:spPr>
        <p:txBody>
          <a:bodyPr/>
          <a:lstStyle/>
          <a:p>
            <a:r>
              <a:rPr lang="it-IT" dirty="0" err="1" smtClean="0"/>
              <a:t>sing</a:t>
            </a:r>
            <a:r>
              <a:rPr lang="it-IT" dirty="0" smtClean="0"/>
              <a:t>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sing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stop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stop</a:t>
            </a:r>
          </a:p>
          <a:p>
            <a:r>
              <a:rPr lang="it-IT" dirty="0" err="1" smtClean="0"/>
              <a:t>buy</a:t>
            </a:r>
            <a:r>
              <a:rPr lang="it-IT" dirty="0" smtClean="0"/>
              <a:t>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buy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live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live</a:t>
            </a:r>
          </a:p>
          <a:p>
            <a:r>
              <a:rPr lang="it-IT" dirty="0" smtClean="0"/>
              <a:t>come – </a:t>
            </a:r>
            <a:r>
              <a:rPr lang="it-IT" dirty="0" err="1" smtClean="0">
                <a:solidFill>
                  <a:srgbClr val="FF0000"/>
                </a:solidFill>
              </a:rPr>
              <a:t>didn’t</a:t>
            </a:r>
            <a:r>
              <a:rPr lang="it-IT" dirty="0" smtClean="0">
                <a:solidFill>
                  <a:srgbClr val="FF0000"/>
                </a:solidFill>
              </a:rPr>
              <a:t> come</a:t>
            </a:r>
            <a:endParaRPr lang="it-IT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Interrogative </a:t>
            </a:r>
            <a:r>
              <a:rPr lang="it-IT" dirty="0" err="1" smtClean="0"/>
              <a:t>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1582400" cy="4525963"/>
          </a:xfrm>
        </p:spPr>
        <p:txBody>
          <a:bodyPr/>
          <a:lstStyle/>
          <a:p>
            <a:r>
              <a:rPr lang="it-IT" dirty="0" smtClean="0"/>
              <a:t>per tutti i verbi (regolari e irregolari – un’unica forma per tutte le persone)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600" b="1" dirty="0" err="1">
                <a:solidFill>
                  <a:srgbClr val="FF0000"/>
                </a:solidFill>
              </a:rPr>
              <a:t>D</a:t>
            </a:r>
            <a:r>
              <a:rPr lang="it-IT" sz="6600" b="1" dirty="0" err="1" smtClean="0">
                <a:solidFill>
                  <a:srgbClr val="FF0000"/>
                </a:solidFill>
              </a:rPr>
              <a:t>id</a:t>
            </a:r>
            <a:r>
              <a:rPr lang="it-IT" sz="6600" dirty="0" smtClean="0"/>
              <a:t> + </a:t>
            </a:r>
            <a:r>
              <a:rPr lang="it-IT" sz="6600" dirty="0"/>
              <a:t>s</a:t>
            </a:r>
            <a:r>
              <a:rPr lang="it-IT" sz="6600" dirty="0" smtClean="0"/>
              <a:t>oggetto + verbo ?</a:t>
            </a:r>
          </a:p>
          <a:p>
            <a:pPr marL="0" indent="0">
              <a:buNone/>
            </a:pPr>
            <a:r>
              <a:rPr lang="it-IT" sz="4000" dirty="0"/>
              <a:t>	</a:t>
            </a:r>
            <a:r>
              <a:rPr lang="it-IT" sz="4000" dirty="0" smtClean="0"/>
              <a:t>			</a:t>
            </a:r>
            <a:r>
              <a:rPr lang="it-IT" sz="4000" dirty="0"/>
              <a:t> </a:t>
            </a:r>
            <a:r>
              <a:rPr lang="it-IT" sz="4000" dirty="0" smtClean="0"/>
              <a:t>   	</a:t>
            </a:r>
            <a:r>
              <a:rPr lang="it-IT" sz="4000" dirty="0"/>
              <a:t>	</a:t>
            </a:r>
            <a:r>
              <a:rPr lang="it-IT" sz="4000" dirty="0" smtClean="0"/>
              <a:t>	(forma base)</a:t>
            </a:r>
          </a:p>
          <a:p>
            <a:pPr marL="0" indent="0">
              <a:buNone/>
            </a:pPr>
            <a:endParaRPr lang="it-IT" sz="800" dirty="0" smtClean="0"/>
          </a:p>
          <a:p>
            <a:pPr marL="0" indent="0">
              <a:buNone/>
            </a:pPr>
            <a:r>
              <a:rPr lang="it-IT" sz="4000" dirty="0" smtClean="0"/>
              <a:t>Ausiliare (A) + soggetto (S) + verbo (V)? A+S+V?</a:t>
            </a:r>
            <a:endParaRPr lang="it-IT" sz="4000" dirty="0"/>
          </a:p>
        </p:txBody>
      </p:sp>
      <p:sp>
        <p:nvSpPr>
          <p:cNvPr id="4" name="Rettangolo 3"/>
          <p:cNvSpPr/>
          <p:nvPr/>
        </p:nvSpPr>
        <p:spPr>
          <a:xfrm>
            <a:off x="399245" y="3168203"/>
            <a:ext cx="11513712" cy="21378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Short </a:t>
            </a:r>
            <a:r>
              <a:rPr lang="it-IT" dirty="0" err="1" smtClean="0"/>
              <a:t>answers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007772"/>
            <a:ext cx="11582400" cy="452596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600" dirty="0" smtClean="0"/>
              <a:t>Yes + Soggetto + </a:t>
            </a:r>
            <a:r>
              <a:rPr lang="it-IT" sz="6600" b="1" dirty="0" err="1">
                <a:solidFill>
                  <a:srgbClr val="FF0000"/>
                </a:solidFill>
              </a:rPr>
              <a:t>d</a:t>
            </a:r>
            <a:r>
              <a:rPr lang="it-IT" sz="6600" b="1" dirty="0" err="1" smtClean="0">
                <a:solidFill>
                  <a:srgbClr val="FF0000"/>
                </a:solidFill>
              </a:rPr>
              <a:t>id</a:t>
            </a:r>
            <a:r>
              <a:rPr lang="it-IT" sz="6600" dirty="0" smtClean="0"/>
              <a:t> </a:t>
            </a:r>
            <a:endParaRPr lang="it-IT" sz="6600" dirty="0" smtClean="0"/>
          </a:p>
          <a:p>
            <a:pPr marL="0" indent="0">
              <a:buNone/>
            </a:pPr>
            <a:r>
              <a:rPr lang="it-IT" sz="4000" dirty="0"/>
              <a:t>	</a:t>
            </a:r>
            <a:r>
              <a:rPr lang="it-IT" sz="4000" dirty="0" smtClean="0"/>
              <a:t>	</a:t>
            </a:r>
            <a:r>
              <a:rPr lang="it-IT" sz="4000" dirty="0"/>
              <a:t>	</a:t>
            </a:r>
            <a:r>
              <a:rPr lang="it-IT" sz="4000" dirty="0" smtClean="0"/>
              <a:t>(pronome)</a:t>
            </a:r>
          </a:p>
          <a:p>
            <a:pPr marL="0" indent="0">
              <a:buNone/>
            </a:pPr>
            <a:endParaRPr lang="it-IT" sz="800" dirty="0" smtClean="0"/>
          </a:p>
          <a:p>
            <a:pPr marL="0" indent="0">
              <a:buNone/>
            </a:pPr>
            <a:r>
              <a:rPr lang="it-IT" sz="6600" dirty="0" smtClean="0"/>
              <a:t>No + Soggetto + </a:t>
            </a:r>
            <a:r>
              <a:rPr lang="it-IT" sz="6600" b="1" dirty="0" err="1" smtClean="0">
                <a:solidFill>
                  <a:srgbClr val="FF0000"/>
                </a:solidFill>
              </a:rPr>
              <a:t>didn’t</a:t>
            </a:r>
            <a:r>
              <a:rPr lang="it-IT" sz="6600" dirty="0" smtClean="0"/>
              <a:t> </a:t>
            </a:r>
          </a:p>
          <a:p>
            <a:pPr marL="0" indent="0">
              <a:buNone/>
            </a:pPr>
            <a:r>
              <a:rPr lang="it-IT" sz="4000" dirty="0" smtClean="0"/>
              <a:t>			(pronome)</a:t>
            </a:r>
            <a:endParaRPr lang="it-IT" sz="4000" dirty="0" smtClean="0"/>
          </a:p>
        </p:txBody>
      </p:sp>
    </p:spTree>
    <p:extLst>
      <p:ext uri="{BB962C8B-B14F-4D97-AF65-F5344CB8AC3E}">
        <p14:creationId xmlns:p14="http://schemas.microsoft.com/office/powerpoint/2010/main" val="4859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2163</Template>
  <TotalTime>99</TotalTime>
  <Words>303</Words>
  <Application>Microsoft Office PowerPoint</Application>
  <PresentationFormat>Widescreen</PresentationFormat>
  <Paragraphs>77</Paragraphs>
  <Slides>12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Arial</vt:lpstr>
      <vt:lpstr>Diseño predeterminado</vt:lpstr>
      <vt:lpstr>Past simple</vt:lpstr>
      <vt:lpstr>Affirmative form</vt:lpstr>
      <vt:lpstr>Affirmative form </vt:lpstr>
      <vt:lpstr>Affirmative form</vt:lpstr>
      <vt:lpstr>Presentazione standard di PowerPoint</vt:lpstr>
      <vt:lpstr>Negative form</vt:lpstr>
      <vt:lpstr>Negative form </vt:lpstr>
      <vt:lpstr>Interrogative form</vt:lpstr>
      <vt:lpstr>Short answers</vt:lpstr>
      <vt:lpstr>Interrogative form </vt:lpstr>
      <vt:lpstr>Interrogative form – WH questions</vt:lpstr>
      <vt:lpstr>Interrogative form – WH questions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Monica Cavalletti</dc:creator>
  <cp:lastModifiedBy>Monica Cavalletti</cp:lastModifiedBy>
  <cp:revision>10</cp:revision>
  <dcterms:created xsi:type="dcterms:W3CDTF">2016-02-02T08:35:51Z</dcterms:created>
  <dcterms:modified xsi:type="dcterms:W3CDTF">2016-02-02T10:15:27Z</dcterms:modified>
</cp:coreProperties>
</file>